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3" r:id="rId4"/>
    <p:sldId id="261" r:id="rId5"/>
    <p:sldId id="265" r:id="rId6"/>
    <p:sldId id="262" r:id="rId7"/>
    <p:sldId id="269" r:id="rId8"/>
    <p:sldId id="266" r:id="rId9"/>
    <p:sldId id="270" r:id="rId10"/>
    <p:sldId id="271" r:id="rId11"/>
    <p:sldId id="272" r:id="rId12"/>
    <p:sldId id="273" r:id="rId1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2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1786" y="-10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298E77-65B0-7949-A0C9-507D89099CDA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EED801-3D31-464E-AAD9-958EEA3BF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2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09C70-74B9-4843-9D90-A669BB30A751}" type="datetimeFigureOut">
              <a:rPr lang="pt-PT" smtClean="0"/>
              <a:t>18-05-2016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BD480-9EB9-4D8D-895A-2EFBA344144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89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BD480-9EB9-4D8D-895A-2EFBA344144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63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BD480-9EB9-4D8D-895A-2EFBA344144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972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BD480-9EB9-4D8D-895A-2EFBA344144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958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BD480-9EB9-4D8D-895A-2EFBA3441448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218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BD480-9EB9-4D8D-895A-2EFBA344144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037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BD480-9EB9-4D8D-895A-2EFBA344144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776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BD480-9EB9-4D8D-895A-2EFBA344144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38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BD480-9EB9-4D8D-895A-2EFBA344144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49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BD480-9EB9-4D8D-895A-2EFBA344144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64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D1851C-6148-4D46-B34F-7D1D9642098D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C82CC5-5DDF-6B4B-8E68-90F016F80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5F3A30-BC3B-F94A-ABC1-1FD6C26EAF87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341CDC-C916-8047-8E77-BC8067D08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7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01A34A-1905-8843-89F3-ED8AB150C1DA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751359-9CC7-2A40-B992-48ECFE83A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9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8B5EC8-1EC2-7E4D-B7A5-F0E7B674A542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3853D5-F0EB-C24F-B74B-535DBEFA6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357F86-D6B4-034F-B8B0-B242C318AC80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61FE99-BA88-8B4A-9CCC-FD7984EE0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3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14A278-A6C4-7646-A1E0-33C647F1CF7E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B2803F-533E-4B45-B0CA-11F2B35F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1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72306E-C9AE-3642-A16E-38D8741A9960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1A03F3-0738-0446-BF85-151CB81B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9387CC-A732-0C45-A624-82ACEB53C33F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88B16-E1F4-EA4A-B3E7-9860EAAD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9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2F7560-ACAF-C541-AA03-9819BF8FF0A3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B9FC68-5CD7-3F43-8EE5-7EBBCAC42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408B61-866C-E440-A267-C57355DAA9A3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B4BA49-2A87-3848-A762-D0CB3BAC7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9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D5631B-ED56-034A-A6A7-ABCD2A6191A2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CF1799-6189-8F48-9B7D-833D95B3B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6200"/>
            <a:ext cx="8229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7663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7663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663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663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663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bete.pires@fct.pt" TargetMode="External"/><Relationship Id="rId2" Type="http://schemas.openxmlformats.org/officeDocument/2006/relationships/hyperlink" Target="mailto:charlotte.simoes@fct.p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single-market/en/newsroom-agenda/schedule/call-tenders/al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EA-CEF-TELECOM-CALLS@ec.europa.eu?subject=Topic%20of%20the%20question" TargetMode="External"/><Relationship Id="rId4" Type="http://schemas.openxmlformats.org/officeDocument/2006/relationships/hyperlink" Target="https://ec.europa.eu/inea/en/connecting-europe-facility/cef-tele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inea/en/connecting-europe-facility/cef-telecom/beneficiaries-info-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275" y="3426023"/>
            <a:ext cx="70134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endParaRPr lang="en-US" sz="20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  <a:p>
            <a:pPr lvl="0" algn="r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Charlotte Simões, </a:t>
            </a:r>
            <a:r>
              <a:rPr lang="en-US" sz="2000" dirty="0" err="1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Departmento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para a Sociedade da Informação</a:t>
            </a:r>
            <a:endParaRPr lang="en-US" sz="20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  <a:p>
            <a:pPr lvl="0" algn="r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Fundação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para a </a:t>
            </a:r>
            <a:r>
              <a:rPr lang="en-US" sz="20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Ciência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e a </a:t>
            </a:r>
            <a:r>
              <a:rPr lang="en-US" sz="2000" dirty="0" err="1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Tecnologia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, IP</a:t>
            </a:r>
            <a:endParaRPr lang="en-US" sz="20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  <a:p>
            <a:pPr lvl="0" algn="r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19.05.2016</a:t>
            </a:r>
            <a:endParaRPr lang="en-US" sz="20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08760"/>
            <a:ext cx="7772400" cy="209169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16644F"/>
                </a:solidFill>
              </a:rPr>
              <a:t>Programa</a:t>
            </a:r>
            <a:r>
              <a:rPr lang="en-US" sz="4800" dirty="0" smtClean="0">
                <a:solidFill>
                  <a:srgbClr val="16644F"/>
                </a:solidFill>
              </a:rPr>
              <a:t> CEF Telecom </a:t>
            </a:r>
            <a:br>
              <a:rPr lang="en-US" sz="4800" dirty="0" smtClean="0">
                <a:solidFill>
                  <a:srgbClr val="16644F"/>
                </a:solidFill>
              </a:rPr>
            </a:br>
            <a:r>
              <a:rPr lang="en-US" dirty="0" smtClean="0">
                <a:solidFill>
                  <a:srgbClr val="16644F"/>
                </a:solidFill>
              </a:rPr>
              <a:t>Breve </a:t>
            </a:r>
            <a:r>
              <a:rPr lang="en-US" dirty="0" err="1">
                <a:solidFill>
                  <a:srgbClr val="16644F"/>
                </a:solidFill>
              </a:rPr>
              <a:t>E</a:t>
            </a:r>
            <a:r>
              <a:rPr lang="en-US" dirty="0" err="1" smtClean="0">
                <a:solidFill>
                  <a:srgbClr val="16644F"/>
                </a:solidFill>
              </a:rPr>
              <a:t>nquadramento</a:t>
            </a:r>
            <a:endParaRPr lang="en-US" b="1" dirty="0">
              <a:solidFill>
                <a:srgbClr val="1664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575695"/>
              </p:ext>
            </p:extLst>
          </p:nvPr>
        </p:nvGraphicFramePr>
        <p:xfrm>
          <a:off x="296632" y="906687"/>
          <a:ext cx="8591552" cy="52954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88282"/>
                <a:gridCol w="3015343"/>
                <a:gridCol w="1387927"/>
              </a:tblGrid>
              <a:tr h="414869">
                <a:tc>
                  <a:txBody>
                    <a:bodyPr/>
                    <a:lstStyle/>
                    <a:p>
                      <a:r>
                        <a:rPr lang="pt-PT" sz="1600" i="1" dirty="0" err="1" smtClean="0"/>
                        <a:t>Calls</a:t>
                      </a:r>
                      <a:r>
                        <a:rPr lang="pt-PT" sz="1600" i="1" dirty="0" smtClean="0"/>
                        <a:t> for </a:t>
                      </a:r>
                      <a:r>
                        <a:rPr lang="pt-PT" sz="1600" i="1" dirty="0" err="1" smtClean="0"/>
                        <a:t>Proposals</a:t>
                      </a:r>
                      <a:r>
                        <a:rPr lang="pt-PT" sz="1600" i="1" dirty="0" smtClean="0"/>
                        <a:t> 2016</a:t>
                      </a:r>
                      <a:endParaRPr lang="pt-PT" sz="1600" i="1" dirty="0"/>
                    </a:p>
                  </a:txBody>
                  <a:tcPr>
                    <a:solidFill>
                      <a:srgbClr val="0076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Abertura - Conclusão</a:t>
                      </a:r>
                      <a:endParaRPr lang="pt-PT" sz="1600" dirty="0"/>
                    </a:p>
                  </a:txBody>
                  <a:tcPr>
                    <a:solidFill>
                      <a:srgbClr val="0076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Orçamento</a:t>
                      </a:r>
                      <a:r>
                        <a:rPr lang="pt-PT" sz="1600" baseline="0" dirty="0" smtClean="0"/>
                        <a:t> </a:t>
                      </a:r>
                      <a:endParaRPr lang="pt-PT" sz="1600" dirty="0"/>
                    </a:p>
                  </a:txBody>
                  <a:tcPr>
                    <a:solidFill>
                      <a:srgbClr val="007663"/>
                    </a:solidFill>
                  </a:tcPr>
                </a:tc>
              </a:tr>
              <a:tr h="3834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 smtClean="0">
                          <a:effectLst/>
                        </a:rPr>
                        <a:t>Plataforma europeia para a interligação dos registos de sociedades europeus</a:t>
                      </a:r>
                      <a:r>
                        <a:rPr lang="pt-PT" sz="1600" kern="12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(BRIS)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3 de março</a:t>
                      </a:r>
                      <a:r>
                        <a:rPr lang="pt-PT" sz="1600" baseline="0" dirty="0" smtClean="0"/>
                        <a:t> a </a:t>
                      </a:r>
                      <a:r>
                        <a:rPr lang="pt-PT" sz="1600" dirty="0" smtClean="0"/>
                        <a:t>19 de maio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3 M Euros</a:t>
                      </a:r>
                      <a:endParaRPr lang="pt-PT" sz="1600" dirty="0"/>
                    </a:p>
                  </a:txBody>
                  <a:tcPr/>
                </a:tc>
              </a:tr>
              <a:tr h="4547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Plataforma</a:t>
                      </a:r>
                      <a:r>
                        <a:rPr lang="en-US" sz="1600" baseline="0" dirty="0" smtClean="0">
                          <a:effectLst/>
                        </a:rPr>
                        <a:t>  </a:t>
                      </a:r>
                      <a:r>
                        <a:rPr lang="en-US" sz="1600" baseline="0" dirty="0" err="1" smtClean="0">
                          <a:effectLst/>
                        </a:rPr>
                        <a:t>europeia</a:t>
                      </a:r>
                      <a:r>
                        <a:rPr lang="en-US" sz="1600" baseline="0" dirty="0" smtClean="0">
                          <a:effectLst/>
                        </a:rPr>
                        <a:t> para a </a:t>
                      </a:r>
                      <a:r>
                        <a:rPr lang="en-US" sz="1600" baseline="0" dirty="0" err="1" smtClean="0">
                          <a:effectLst/>
                        </a:rPr>
                        <a:t>troca</a:t>
                      </a:r>
                      <a:r>
                        <a:rPr lang="en-US" sz="1600" baseline="0" dirty="0" smtClean="0">
                          <a:effectLst/>
                        </a:rPr>
                        <a:t> de </a:t>
                      </a:r>
                      <a:r>
                        <a:rPr lang="en-US" sz="1600" baseline="0" dirty="0" err="1" smtClean="0">
                          <a:effectLst/>
                        </a:rPr>
                        <a:t>informações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sobre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segurança</a:t>
                      </a:r>
                      <a:r>
                        <a:rPr lang="en-US" sz="1600" baseline="0" dirty="0" smtClean="0">
                          <a:effectLst/>
                        </a:rPr>
                        <a:t> social</a:t>
                      </a:r>
                      <a:r>
                        <a:rPr lang="en-US" sz="1600" dirty="0" smtClean="0">
                          <a:effectLst/>
                        </a:rPr>
                        <a:t> (EESSI)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3 de março </a:t>
                      </a:r>
                      <a:r>
                        <a:rPr lang="pt-PT" sz="1600" baseline="0" dirty="0" smtClean="0"/>
                        <a:t>a 1</a:t>
                      </a:r>
                      <a:r>
                        <a:rPr lang="pt-PT" sz="1600" dirty="0" smtClean="0"/>
                        <a:t>9 de 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24,5 M Euros</a:t>
                      </a:r>
                      <a:endParaRPr lang="pt-PT" sz="1600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kern="1200" dirty="0" smtClean="0">
                          <a:effectLst/>
                        </a:rPr>
                        <a:t>Contratação pública eletrónica (</a:t>
                      </a:r>
                      <a:r>
                        <a:rPr lang="pt-PT" sz="1600" i="1" u="none" dirty="0" err="1" smtClean="0"/>
                        <a:t>eProcurement</a:t>
                      </a:r>
                      <a:r>
                        <a:rPr lang="pt-PT" sz="1600" u="none" dirty="0" smtClean="0"/>
                        <a:t>)</a:t>
                      </a:r>
                      <a:endParaRPr lang="pt-PT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3 de março</a:t>
                      </a:r>
                      <a:r>
                        <a:rPr lang="pt-PT" sz="1600" baseline="0" dirty="0" smtClean="0"/>
                        <a:t> a </a:t>
                      </a:r>
                      <a:r>
                        <a:rPr lang="pt-PT" sz="1600" dirty="0" smtClean="0"/>
                        <a:t>19 de 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4,5 M Euros</a:t>
                      </a:r>
                      <a:endParaRPr lang="pt-PT" sz="1600" dirty="0"/>
                    </a:p>
                  </a:txBody>
                  <a:tcPr/>
                </a:tc>
              </a:tr>
              <a:tr h="3834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effectLst/>
                        </a:rPr>
                        <a:t>Transmissão eletrónica de documentos</a:t>
                      </a:r>
                      <a:r>
                        <a:rPr lang="pt-PT" sz="1600" b="1" kern="1200" baseline="0" dirty="0" smtClean="0">
                          <a:effectLst/>
                        </a:rPr>
                        <a:t>. (</a:t>
                      </a:r>
                      <a:r>
                        <a:rPr lang="pt-PT" sz="1600" b="1" i="1" u="none" dirty="0" err="1" smtClean="0">
                          <a:effectLst/>
                        </a:rPr>
                        <a:t>eDelivery</a:t>
                      </a:r>
                      <a:r>
                        <a:rPr lang="pt-PT" sz="1600" b="1" u="none" dirty="0" smtClean="0">
                          <a:effectLst/>
                        </a:rPr>
                        <a:t>)</a:t>
                      </a:r>
                      <a:endParaRPr lang="pt-PT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12 de maio</a:t>
                      </a:r>
                      <a:r>
                        <a:rPr lang="pt-PT" sz="1600" baseline="0" dirty="0" smtClean="0"/>
                        <a:t> a de setembro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0,5 M Euros</a:t>
                      </a:r>
                      <a:endParaRPr lang="pt-PT" sz="1600" dirty="0"/>
                    </a:p>
                  </a:txBody>
                  <a:tcPr/>
                </a:tc>
              </a:tr>
              <a:tr h="3834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effectLst/>
                        </a:rPr>
                        <a:t>Identificação e autenticação eletrónicas</a:t>
                      </a:r>
                      <a:r>
                        <a:rPr lang="pt-PT" sz="1600" b="1" kern="1200" baseline="0" dirty="0" smtClean="0">
                          <a:effectLst/>
                        </a:rPr>
                        <a:t> (</a:t>
                      </a:r>
                      <a:r>
                        <a:rPr lang="pt-PT" sz="1600" b="1" i="1" u="none" kern="1200" dirty="0" err="1" smtClean="0">
                          <a:effectLst/>
                        </a:rPr>
                        <a:t>eIdentification</a:t>
                      </a:r>
                      <a:r>
                        <a:rPr lang="pt-PT" sz="1600" b="1" i="1" u="none" kern="1200" dirty="0" smtClean="0">
                          <a:effectLst/>
                        </a:rPr>
                        <a:t> &amp; </a:t>
                      </a:r>
                      <a:r>
                        <a:rPr lang="pt-PT" sz="1600" b="1" i="1" u="none" kern="1200" dirty="0" err="1" smtClean="0">
                          <a:effectLst/>
                        </a:rPr>
                        <a:t>eSignature</a:t>
                      </a:r>
                      <a:r>
                        <a:rPr lang="pt-PT" sz="1600" b="1" u="none" kern="1200" dirty="0" smtClean="0">
                          <a:effectLst/>
                        </a:rPr>
                        <a:t>)</a:t>
                      </a:r>
                      <a:endParaRPr lang="pt-PT" sz="16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12 de maio a</a:t>
                      </a:r>
                      <a:r>
                        <a:rPr lang="pt-PT" sz="1600" baseline="0" dirty="0" smtClean="0"/>
                        <a:t> </a:t>
                      </a:r>
                      <a:r>
                        <a:rPr lang="pt-PT" sz="1600" dirty="0" smtClean="0"/>
                        <a:t>1</a:t>
                      </a:r>
                      <a:r>
                        <a:rPr lang="pt-PT" sz="1600" baseline="0" dirty="0" smtClean="0"/>
                        <a:t> de setembro</a:t>
                      </a:r>
                      <a:endParaRPr lang="pt-P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4,5 M Euros</a:t>
                      </a:r>
                      <a:endParaRPr lang="pt-PT" sz="1600" dirty="0"/>
                    </a:p>
                  </a:txBody>
                  <a:tcPr/>
                </a:tc>
              </a:tr>
              <a:tr h="3834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b="1" u="none" kern="1200" dirty="0" err="1" smtClean="0">
                          <a:effectLst/>
                        </a:rPr>
                        <a:t>European</a:t>
                      </a:r>
                      <a:r>
                        <a:rPr lang="pt-PT" sz="1600" b="1" u="none" kern="1200" dirty="0" smtClean="0">
                          <a:effectLst/>
                        </a:rPr>
                        <a:t> e-Justice Portal</a:t>
                      </a:r>
                      <a:endParaRPr lang="pt-PT" sz="16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12 de maio a</a:t>
                      </a:r>
                      <a:r>
                        <a:rPr lang="pt-PT" sz="1600" baseline="0" dirty="0" smtClean="0"/>
                        <a:t> </a:t>
                      </a:r>
                      <a:r>
                        <a:rPr lang="pt-PT" sz="1600" dirty="0" smtClean="0"/>
                        <a:t>1</a:t>
                      </a:r>
                      <a:r>
                        <a:rPr lang="pt-PT" sz="1600" baseline="0" dirty="0" smtClean="0"/>
                        <a:t> de setembro</a:t>
                      </a:r>
                      <a:endParaRPr lang="pt-P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2 M Euros</a:t>
                      </a:r>
                      <a:endParaRPr lang="pt-PT" sz="1600" dirty="0"/>
                    </a:p>
                  </a:txBody>
                  <a:tcPr/>
                </a:tc>
              </a:tr>
              <a:tr h="383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kern="1200" dirty="0" smtClean="0">
                          <a:effectLst/>
                        </a:rPr>
                        <a:t>Acesso às informações reutilizáveis do sector público</a:t>
                      </a:r>
                      <a:r>
                        <a:rPr lang="pt-PT" sz="1600" b="1" kern="1200" baseline="0" dirty="0" smtClean="0">
                          <a:effectLst/>
                        </a:rPr>
                        <a:t> (</a:t>
                      </a:r>
                      <a:r>
                        <a:rPr lang="en-US" sz="1600" b="1" i="1" kern="1200" dirty="0" smtClean="0">
                          <a:effectLst/>
                        </a:rPr>
                        <a:t>Public Open Data</a:t>
                      </a:r>
                      <a:r>
                        <a:rPr lang="en-US" sz="1600" b="1" kern="1200" dirty="0" smtClean="0">
                          <a:effectLst/>
                        </a:rPr>
                        <a:t>)</a:t>
                      </a:r>
                      <a:endParaRPr lang="pt-PT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12 de maio a</a:t>
                      </a:r>
                      <a:r>
                        <a:rPr lang="pt-PT" sz="1600" baseline="0" dirty="0" smtClean="0"/>
                        <a:t> </a:t>
                      </a:r>
                      <a:r>
                        <a:rPr lang="pt-PT" sz="1600" dirty="0" smtClean="0"/>
                        <a:t>1</a:t>
                      </a:r>
                      <a:r>
                        <a:rPr lang="pt-PT" sz="1600" baseline="0" dirty="0" smtClean="0"/>
                        <a:t> de setembro</a:t>
                      </a:r>
                      <a:endParaRPr lang="pt-P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3,5 M Euros</a:t>
                      </a:r>
                      <a:endParaRPr lang="pt-PT" sz="1600" dirty="0"/>
                    </a:p>
                  </a:txBody>
                  <a:tcPr/>
                </a:tc>
              </a:tr>
              <a:tr h="383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Tradução automática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13 de setembro</a:t>
                      </a:r>
                      <a:r>
                        <a:rPr lang="pt-PT" sz="1600" baseline="0" dirty="0" smtClean="0"/>
                        <a:t> a </a:t>
                      </a:r>
                      <a:r>
                        <a:rPr lang="pt-PT" sz="1600" dirty="0" smtClean="0"/>
                        <a:t>15 de dezembro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6,5</a:t>
                      </a:r>
                      <a:r>
                        <a:rPr lang="pt-PT" sz="1600" baseline="0" dirty="0" smtClean="0"/>
                        <a:t> M Euros</a:t>
                      </a:r>
                      <a:endParaRPr lang="pt-PT" sz="1600" dirty="0"/>
                    </a:p>
                  </a:txBody>
                  <a:tcPr/>
                </a:tc>
              </a:tr>
              <a:tr h="383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err="1" smtClean="0"/>
                        <a:t>Cibersegurança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13 de setembro</a:t>
                      </a:r>
                      <a:r>
                        <a:rPr lang="pt-PT" sz="1600" baseline="0" dirty="0" smtClean="0"/>
                        <a:t> a </a:t>
                      </a:r>
                      <a:r>
                        <a:rPr lang="pt-PT" sz="1600" dirty="0" smtClean="0"/>
                        <a:t>15 de 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12 M Euros</a:t>
                      </a:r>
                      <a:endParaRPr lang="pt-PT" sz="1600" dirty="0"/>
                    </a:p>
                  </a:txBody>
                  <a:tcPr/>
                </a:tc>
              </a:tr>
              <a:tr h="383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Faturação eletrónica</a:t>
                      </a:r>
                      <a:r>
                        <a:rPr lang="pt-PT" sz="1600" baseline="0" dirty="0" smtClean="0"/>
                        <a:t> (</a:t>
                      </a:r>
                      <a:r>
                        <a:rPr lang="pt-PT" sz="1600" i="1" dirty="0" err="1" smtClean="0"/>
                        <a:t>eInvoicing</a:t>
                      </a:r>
                      <a:r>
                        <a:rPr lang="pt-PT" sz="1600" dirty="0" smtClean="0"/>
                        <a:t>)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13 de setembro</a:t>
                      </a:r>
                      <a:r>
                        <a:rPr lang="pt-PT" sz="1600" baseline="0" dirty="0" smtClean="0"/>
                        <a:t> a </a:t>
                      </a:r>
                      <a:r>
                        <a:rPr lang="pt-PT" sz="1600" dirty="0" smtClean="0"/>
                        <a:t>15 de</a:t>
                      </a:r>
                      <a:r>
                        <a:rPr lang="pt-PT" sz="1600" baseline="0" dirty="0" smtClean="0"/>
                        <a:t> </a:t>
                      </a:r>
                      <a:r>
                        <a:rPr lang="pt-PT" sz="1600" dirty="0" smtClean="0"/>
                        <a:t>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7 M</a:t>
                      </a:r>
                      <a:r>
                        <a:rPr lang="pt-PT" sz="1600" baseline="0" dirty="0" smtClean="0"/>
                        <a:t> Euros</a:t>
                      </a:r>
                      <a:endParaRPr lang="pt-PT" sz="1600" dirty="0"/>
                    </a:p>
                  </a:txBody>
                  <a:tcPr/>
                </a:tc>
              </a:tr>
              <a:tr h="383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err="1" smtClean="0"/>
                        <a:t>Europeana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13 de setembro</a:t>
                      </a:r>
                      <a:r>
                        <a:rPr lang="pt-PT" sz="1600" baseline="0" dirty="0" smtClean="0"/>
                        <a:t> a </a:t>
                      </a:r>
                      <a:r>
                        <a:rPr lang="pt-PT" sz="1600" dirty="0" smtClean="0"/>
                        <a:t>15 de 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PT" sz="1600" dirty="0" smtClean="0"/>
                        <a:t>2</a:t>
                      </a:r>
                      <a:r>
                        <a:rPr lang="pt-PT" sz="1600" baseline="0" dirty="0" smtClean="0"/>
                        <a:t> M Euros</a:t>
                      </a:r>
                      <a:endParaRPr lang="pt-P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3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2920" y="1346200"/>
            <a:ext cx="8229600" cy="4586288"/>
          </a:xfrm>
        </p:spPr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Divulgação do CEF Telecom, </a:t>
            </a:r>
            <a:r>
              <a:rPr lang="pt-PT" i="1" dirty="0" err="1" smtClean="0"/>
              <a:t>Calls</a:t>
            </a:r>
            <a:r>
              <a:rPr lang="pt-PT" dirty="0" smtClean="0"/>
              <a:t> e sessões de informação.</a:t>
            </a:r>
          </a:p>
          <a:p>
            <a:r>
              <a:rPr lang="pt-PT" dirty="0"/>
              <a:t>D</a:t>
            </a:r>
            <a:r>
              <a:rPr lang="pt-PT" dirty="0" smtClean="0"/>
              <a:t>elegada </a:t>
            </a:r>
            <a:r>
              <a:rPr lang="pt-PT" smtClean="0"/>
              <a:t>principal </a:t>
            </a:r>
            <a:r>
              <a:rPr lang="pt-PT" smtClean="0"/>
              <a:t>ao</a:t>
            </a:r>
            <a:r>
              <a:rPr lang="pt-PT" smtClean="0"/>
              <a:t> </a:t>
            </a:r>
            <a:r>
              <a:rPr lang="pt-PT" dirty="0" smtClean="0"/>
              <a:t>Comité CEF Telecom </a:t>
            </a:r>
            <a:r>
              <a:rPr lang="pt-PT" smtClean="0"/>
              <a:t>e </a:t>
            </a:r>
            <a:r>
              <a:rPr lang="pt-PT" smtClean="0"/>
              <a:t>ao</a:t>
            </a:r>
            <a:r>
              <a:rPr lang="pt-PT" smtClean="0"/>
              <a:t> </a:t>
            </a:r>
            <a:r>
              <a:rPr lang="pt-PT" dirty="0" smtClean="0"/>
              <a:t>Grupo de Peritos CEF Telecom.</a:t>
            </a:r>
          </a:p>
          <a:p>
            <a:r>
              <a:rPr lang="pt-PT" dirty="0" smtClean="0"/>
              <a:t>Ponto de Contacto no âmbito do Artigo 9.º (autoridade para certificar projetos de candidaturas) em conjunto com a AMA (projetos </a:t>
            </a:r>
            <a:r>
              <a:rPr lang="pt-PT" dirty="0" err="1" smtClean="0"/>
              <a:t>eGov</a:t>
            </a:r>
            <a:r>
              <a:rPr lang="pt-PT" dirty="0" smtClean="0"/>
              <a:t>) e a Direção Geral das Atividades Económicas (projetos de banda larga).</a:t>
            </a:r>
          </a:p>
          <a:p>
            <a:endParaRPr lang="pt-P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3141"/>
            <a:ext cx="8229600" cy="701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6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7663"/>
                </a:solidFill>
              </a:rPr>
              <a:t>CEF Telecom – </a:t>
            </a:r>
            <a:r>
              <a:rPr lang="pt-PT" dirty="0" smtClean="0">
                <a:solidFill>
                  <a:srgbClr val="007663"/>
                </a:solidFill>
              </a:rPr>
              <a:t>Papel da FCT</a:t>
            </a:r>
            <a:endParaRPr lang="pt-PT" b="1" dirty="0">
              <a:solidFill>
                <a:srgbClr val="007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28650"/>
            <a:ext cx="8229600" cy="4229100"/>
          </a:xfrm>
        </p:spPr>
        <p:txBody>
          <a:bodyPr/>
          <a:lstStyle/>
          <a:p>
            <a:pPr algn="ctr"/>
            <a:r>
              <a:rPr lang="pt-PT" dirty="0" smtClean="0"/>
              <a:t>Contactos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Charlotte Simões</a:t>
            </a:r>
            <a:br>
              <a:rPr lang="pt-PT" dirty="0" smtClean="0"/>
            </a:br>
            <a:r>
              <a:rPr lang="pt-PT" dirty="0" smtClean="0">
                <a:hlinkClick r:id="rId2"/>
              </a:rPr>
              <a:t>charlotte.simoes@fct.pt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Elisabete Pires </a:t>
            </a:r>
            <a:br>
              <a:rPr lang="pt-PT" dirty="0" smtClean="0"/>
            </a:br>
            <a:r>
              <a:rPr lang="pt-PT" dirty="0" smtClean="0">
                <a:hlinkClick r:id="rId3"/>
              </a:rPr>
              <a:t>elisabete.pires@fct.pt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68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530" y="1508760"/>
            <a:ext cx="8107680" cy="1402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6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010"/>
            <a:ext cx="8229600" cy="4804728"/>
          </a:xfrm>
          <a:ln w="19050"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None/>
            </a:pPr>
            <a:endParaRPr lang="pt-PT" dirty="0">
              <a:solidFill>
                <a:srgbClr val="007663"/>
              </a:solidFill>
            </a:endParaRPr>
          </a:p>
          <a:p>
            <a:pPr marL="0" indent="0" algn="ctr">
              <a:buNone/>
            </a:pPr>
            <a:r>
              <a:rPr lang="pt-PT" sz="3600" b="1" dirty="0" smtClean="0">
                <a:solidFill>
                  <a:srgbClr val="007663"/>
                </a:solidFill>
              </a:rPr>
              <a:t>CEF - CONNECTING EUROPE FACILITY </a:t>
            </a:r>
          </a:p>
          <a:p>
            <a:pPr marL="0" indent="0" algn="ctr">
              <a:buNone/>
            </a:pPr>
            <a:r>
              <a:rPr lang="pt-PT" sz="3600" b="1" dirty="0" smtClean="0">
                <a:solidFill>
                  <a:srgbClr val="007663"/>
                </a:solidFill>
              </a:rPr>
              <a:t>(2014-2020)</a:t>
            </a:r>
            <a:endParaRPr lang="pt-PT" sz="3600" b="1" dirty="0">
              <a:solidFill>
                <a:srgbClr val="00766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568845"/>
            <a:ext cx="2148840" cy="1021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6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7663"/>
                </a:solidFill>
              </a:rPr>
              <a:t>TRANSPORTES</a:t>
            </a:r>
          </a:p>
          <a:p>
            <a:pPr algn="ctr"/>
            <a:r>
              <a:rPr lang="pt-PT" dirty="0" smtClean="0">
                <a:solidFill>
                  <a:srgbClr val="007663"/>
                </a:solidFill>
              </a:rPr>
              <a:t>26 250 M €</a:t>
            </a:r>
            <a:endParaRPr lang="pt-PT" dirty="0">
              <a:solidFill>
                <a:srgbClr val="00766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6140" y="4568845"/>
            <a:ext cx="2156460" cy="1021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6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7663"/>
                </a:solidFill>
              </a:rPr>
              <a:t>ENERGIA</a:t>
            </a:r>
          </a:p>
          <a:p>
            <a:pPr algn="ctr"/>
            <a:r>
              <a:rPr lang="pt-PT" dirty="0" smtClean="0">
                <a:solidFill>
                  <a:srgbClr val="007663"/>
                </a:solidFill>
              </a:rPr>
              <a:t>5 850 M€</a:t>
            </a:r>
            <a:endParaRPr lang="pt-PT" dirty="0">
              <a:solidFill>
                <a:srgbClr val="00766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9840" y="4568845"/>
            <a:ext cx="2225040" cy="1021080"/>
          </a:xfrm>
          <a:prstGeom prst="rect">
            <a:avLst/>
          </a:prstGeom>
          <a:solidFill>
            <a:srgbClr val="007663"/>
          </a:solidFill>
          <a:ln w="9525">
            <a:solidFill>
              <a:srgbClr val="007663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TELECOM/TIC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1 140 M€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7920" y="419862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663"/>
              </a:buClr>
              <a:buFont typeface="Arial"/>
              <a:buChar char="•"/>
            </a:pPr>
            <a:endParaRPr lang="pt-PT" sz="2400" dirty="0" err="1" smtClean="0"/>
          </a:p>
        </p:txBody>
      </p:sp>
      <p:sp>
        <p:nvSpPr>
          <p:cNvPr id="13" name="Rectangle 12"/>
          <p:cNvSpPr/>
          <p:nvPr/>
        </p:nvSpPr>
        <p:spPr>
          <a:xfrm>
            <a:off x="457200" y="3395980"/>
            <a:ext cx="8107680" cy="487680"/>
          </a:xfrm>
          <a:prstGeom prst="rect">
            <a:avLst/>
          </a:prstGeom>
          <a:solidFill>
            <a:schemeClr val="bg1"/>
          </a:solidFill>
          <a:ln>
            <a:solidFill>
              <a:srgbClr val="0076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7663"/>
                </a:solidFill>
              </a:rPr>
              <a:t>Redes Transeuropeias</a:t>
            </a:r>
            <a:endParaRPr lang="pt-PT" b="1" dirty="0">
              <a:solidFill>
                <a:srgbClr val="007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3550" y="908050"/>
            <a:ext cx="8229600" cy="628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6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t-PT" b="1" dirty="0" smtClean="0">
                <a:solidFill>
                  <a:srgbClr val="007663"/>
                </a:solidFill>
              </a:rPr>
              <a:t>CEF Telecom – Projetos de Interesse Comum. Objetivos.  </a:t>
            </a:r>
            <a:endParaRPr lang="pt-PT" b="1" dirty="0">
              <a:solidFill>
                <a:srgbClr val="00766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89100"/>
            <a:ext cx="8235950" cy="63863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Contribuir </a:t>
            </a:r>
            <a:r>
              <a:rPr lang="pt-PT" dirty="0"/>
              <a:t>para o crescimento </a:t>
            </a:r>
            <a:r>
              <a:rPr lang="pt-PT" dirty="0" smtClean="0"/>
              <a:t>económico, a realização </a:t>
            </a:r>
            <a:r>
              <a:rPr lang="pt-PT" dirty="0"/>
              <a:t>e bom funcionamento do </a:t>
            </a:r>
            <a:r>
              <a:rPr lang="pt-PT" dirty="0" smtClean="0"/>
              <a:t>mercado </a:t>
            </a:r>
            <a:r>
              <a:rPr lang="pt-PT" dirty="0"/>
              <a:t>único </a:t>
            </a:r>
            <a:r>
              <a:rPr lang="pt-PT" dirty="0" smtClean="0"/>
              <a:t>digital, a </a:t>
            </a:r>
            <a:r>
              <a:rPr lang="pt-PT" dirty="0"/>
              <a:t>melhoria da qualidade de vida dos cidadãos, </a:t>
            </a:r>
            <a:r>
              <a:rPr lang="pt-PT" dirty="0" smtClean="0"/>
              <a:t>empresas </a:t>
            </a:r>
            <a:r>
              <a:rPr lang="pt-PT" dirty="0"/>
              <a:t>e autoridades </a:t>
            </a:r>
            <a:r>
              <a:rPr lang="pt-PT" dirty="0" smtClean="0"/>
              <a:t>públicas</a:t>
            </a:r>
            <a:r>
              <a:rPr lang="pt-PT" dirty="0"/>
              <a:t> </a:t>
            </a:r>
            <a:r>
              <a:rPr lang="pt-PT" dirty="0" smtClean="0"/>
              <a:t>a todos os níveis, em linha com os objetivos da </a:t>
            </a:r>
            <a:r>
              <a:rPr lang="pt-PT" b="1" dirty="0" smtClean="0"/>
              <a:t>Agenda </a:t>
            </a:r>
            <a:r>
              <a:rPr lang="pt-PT" b="1" dirty="0"/>
              <a:t>Digital para a Europa e Estratégia para o Mercado </a:t>
            </a:r>
            <a:r>
              <a:rPr lang="pt-PT" b="1" dirty="0" smtClean="0"/>
              <a:t>Único Digital na Europa.</a:t>
            </a:r>
            <a:endParaRPr lang="pt-PT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Promover a interoperabilidade, conectividade, implantação, exploração e modernização das </a:t>
            </a:r>
            <a:r>
              <a:rPr lang="pt-PT" b="1" dirty="0" smtClean="0"/>
              <a:t>infraestruturas de serviços digitais a nível local, regional e nacional</a:t>
            </a:r>
            <a:r>
              <a:rPr lang="pt-PT" dirty="0" smtClean="0"/>
              <a:t>, e a coordenação a  nível europeu.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Fomentar a implantação de </a:t>
            </a:r>
            <a:r>
              <a:rPr lang="pt-PT" b="1" dirty="0" smtClean="0"/>
              <a:t>redes de banda larga.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dirty="0" smtClean="0">
              <a:solidFill>
                <a:srgbClr val="007663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dirty="0">
              <a:solidFill>
                <a:srgbClr val="007663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dirty="0">
              <a:solidFill>
                <a:srgbClr val="007663"/>
              </a:solidFill>
            </a:endParaRPr>
          </a:p>
          <a:p>
            <a:pPr lvl="0"/>
            <a:endParaRPr lang="pt-PT" dirty="0" smtClean="0">
              <a:solidFill>
                <a:srgbClr val="007663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dirty="0" smtClean="0">
              <a:solidFill>
                <a:srgbClr val="007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99"/>
            <a:ext cx="8229600" cy="4751388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pt-PT" dirty="0" smtClean="0">
              <a:solidFill>
                <a:srgbClr val="007663"/>
              </a:solidFill>
            </a:endParaRPr>
          </a:p>
          <a:p>
            <a:r>
              <a:rPr lang="pt-PT" dirty="0" smtClean="0"/>
              <a:t>O CEF Telecom foca-se em </a:t>
            </a:r>
            <a:r>
              <a:rPr lang="pt-PT" dirty="0"/>
              <a:t>plataformas e serviços utilizáveis que </a:t>
            </a:r>
            <a:r>
              <a:rPr lang="pt-PT" dirty="0" smtClean="0"/>
              <a:t>se encontram em </a:t>
            </a:r>
            <a:r>
              <a:rPr lang="pt-PT" dirty="0"/>
              <a:t>condições de serem implantados e fornecidos, e que </a:t>
            </a:r>
            <a:r>
              <a:rPr lang="pt-PT" dirty="0" smtClean="0"/>
              <a:t>deverão permanecer ao </a:t>
            </a:r>
            <a:r>
              <a:rPr lang="pt-PT" dirty="0"/>
              <a:t>longo do </a:t>
            </a:r>
            <a:r>
              <a:rPr lang="pt-PT" dirty="0" smtClean="0"/>
              <a:t>tempo. </a:t>
            </a:r>
          </a:p>
          <a:p>
            <a:r>
              <a:rPr lang="pt-PT" dirty="0"/>
              <a:t>N</a:t>
            </a:r>
            <a:r>
              <a:rPr lang="pt-PT" dirty="0" smtClean="0"/>
              <a:t>ão cobre o desenvolvimento de </a:t>
            </a:r>
            <a:r>
              <a:rPr lang="pt-PT" dirty="0"/>
              <a:t>projetos piloto e/ou novas </a:t>
            </a:r>
            <a:r>
              <a:rPr lang="pt-PT" dirty="0" smtClean="0"/>
              <a:t>tecnologias e investigação.</a:t>
            </a:r>
            <a:endParaRPr lang="pt-PT" dirty="0"/>
          </a:p>
          <a:p>
            <a:pPr lvl="0"/>
            <a:r>
              <a:rPr lang="pt-PT" dirty="0" smtClean="0"/>
              <a:t>Baseia-se nos resultados de programas europeus anteriores: </a:t>
            </a:r>
          </a:p>
          <a:p>
            <a:pPr lvl="1"/>
            <a:r>
              <a:rPr lang="pt-PT" dirty="0" smtClean="0"/>
              <a:t>CIP-ICT </a:t>
            </a:r>
            <a:r>
              <a:rPr lang="pt-PT" dirty="0"/>
              <a:t>PSP (2007-2013) - Projetos-piloto tais como SPOCS</a:t>
            </a:r>
            <a:r>
              <a:rPr lang="pt-PT" dirty="0" smtClean="0"/>
              <a:t>, (</a:t>
            </a:r>
            <a:r>
              <a:rPr lang="pt-PT" dirty="0" err="1" smtClean="0"/>
              <a:t>eBusiness</a:t>
            </a:r>
            <a:r>
              <a:rPr lang="pt-PT" dirty="0" smtClean="0"/>
              <a:t>) PEPPOL (</a:t>
            </a:r>
            <a:r>
              <a:rPr lang="pt-PT" dirty="0" err="1" smtClean="0"/>
              <a:t>eProcurement</a:t>
            </a:r>
            <a:r>
              <a:rPr lang="pt-PT" dirty="0" smtClean="0"/>
              <a:t>), </a:t>
            </a:r>
            <a:r>
              <a:rPr lang="pt-PT" dirty="0" err="1" smtClean="0"/>
              <a:t>epSOS</a:t>
            </a:r>
            <a:r>
              <a:rPr lang="pt-PT" dirty="0" smtClean="0"/>
              <a:t> (</a:t>
            </a:r>
            <a:r>
              <a:rPr lang="pt-PT" dirty="0" err="1" smtClean="0"/>
              <a:t>eHealth</a:t>
            </a:r>
            <a:r>
              <a:rPr lang="pt-PT" dirty="0" smtClean="0"/>
              <a:t>), </a:t>
            </a:r>
            <a:r>
              <a:rPr lang="pt-PT" dirty="0" err="1"/>
              <a:t>eCodex</a:t>
            </a:r>
            <a:r>
              <a:rPr lang="pt-PT" dirty="0" smtClean="0"/>
              <a:t>, (</a:t>
            </a:r>
            <a:r>
              <a:rPr lang="pt-PT" dirty="0" err="1" smtClean="0"/>
              <a:t>eJustice</a:t>
            </a:r>
            <a:r>
              <a:rPr lang="pt-PT" dirty="0" smtClean="0"/>
              <a:t>) STORK (</a:t>
            </a:r>
            <a:r>
              <a:rPr lang="pt-PT" dirty="0" err="1" smtClean="0"/>
              <a:t>eID</a:t>
            </a:r>
            <a:r>
              <a:rPr lang="pt-PT" dirty="0" smtClean="0"/>
              <a:t>), </a:t>
            </a:r>
            <a:r>
              <a:rPr lang="pt-PT" dirty="0" err="1"/>
              <a:t>eSENS</a:t>
            </a:r>
            <a:r>
              <a:rPr lang="pt-PT" dirty="0"/>
              <a:t> e </a:t>
            </a:r>
            <a:r>
              <a:rPr lang="pt-PT" dirty="0" err="1" smtClean="0"/>
              <a:t>Europeana</a:t>
            </a:r>
            <a:r>
              <a:rPr lang="pt-PT" dirty="0" smtClean="0"/>
              <a:t>.</a:t>
            </a:r>
          </a:p>
          <a:p>
            <a:pPr lvl="1"/>
            <a:r>
              <a:rPr lang="en-US" dirty="0" smtClean="0"/>
              <a:t>Safer </a:t>
            </a:r>
            <a:r>
              <a:rPr lang="en-US" dirty="0"/>
              <a:t>Internet </a:t>
            </a:r>
            <a:r>
              <a:rPr lang="en-US" dirty="0" err="1"/>
              <a:t>Programme</a:t>
            </a:r>
            <a:r>
              <a:rPr lang="en-US" dirty="0"/>
              <a:t> (2009-2013) – </a:t>
            </a:r>
            <a:r>
              <a:rPr lang="en-US" dirty="0" err="1"/>
              <a:t>Centros</a:t>
            </a:r>
            <a:r>
              <a:rPr lang="en-US" dirty="0"/>
              <a:t> Internet </a:t>
            </a:r>
            <a:r>
              <a:rPr lang="en-US" dirty="0" smtClean="0"/>
              <a:t>Segura.</a:t>
            </a:r>
          </a:p>
          <a:p>
            <a:pPr lvl="1"/>
            <a:r>
              <a:rPr lang="en-US" dirty="0" err="1" smtClean="0"/>
              <a:t>eTen</a:t>
            </a:r>
            <a:r>
              <a:rPr lang="en-US" dirty="0" smtClean="0"/>
              <a:t> </a:t>
            </a:r>
            <a:r>
              <a:rPr lang="en-US" dirty="0" err="1"/>
              <a:t>Programme</a:t>
            </a:r>
            <a:r>
              <a:rPr lang="en-US" dirty="0"/>
              <a:t> (2002-2006).</a:t>
            </a:r>
            <a:endParaRPr lang="pt-PT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9120" y="862012"/>
            <a:ext cx="8107680" cy="738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6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7663"/>
                </a:solidFill>
              </a:rPr>
              <a:t>CEF Telecom – Infraestruturas de Serviços Digitais</a:t>
            </a:r>
            <a:endParaRPr lang="pt-PT" b="1" dirty="0">
              <a:solidFill>
                <a:srgbClr val="007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176422"/>
              </p:ext>
            </p:extLst>
          </p:nvPr>
        </p:nvGraphicFramePr>
        <p:xfrm>
          <a:off x="457200" y="854075"/>
          <a:ext cx="8229600" cy="5495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Infraestruturas de Serviços Digitais .</a:t>
                      </a:r>
                      <a:r>
                        <a:rPr lang="pt-PT" sz="1800" kern="120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 Áreas de interesse público pré-identificadas.</a:t>
                      </a:r>
                    </a:p>
                  </a:txBody>
                  <a:tcPr>
                    <a:solidFill>
                      <a:srgbClr val="00766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smtClean="0">
                          <a:effectLst/>
                        </a:rPr>
                        <a:t>Identificação e autenticação eletrónicas</a:t>
                      </a:r>
                      <a:r>
                        <a:rPr lang="pt-PT" sz="1800" b="1" kern="1200" baseline="0" dirty="0" smtClean="0">
                          <a:effectLst/>
                        </a:rPr>
                        <a:t>. </a:t>
                      </a:r>
                      <a:r>
                        <a:rPr lang="pt-PT" sz="1800" b="1" i="1" kern="1200" baseline="0" dirty="0" err="1" smtClean="0">
                          <a:solidFill>
                            <a:srgbClr val="007663"/>
                          </a:solidFill>
                          <a:effectLst/>
                        </a:rPr>
                        <a:t>Building</a:t>
                      </a:r>
                      <a:r>
                        <a:rPr lang="pt-PT" sz="1800" b="1" i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 </a:t>
                      </a:r>
                      <a:r>
                        <a:rPr lang="pt-PT" sz="1800" b="1" i="1" kern="1200" baseline="0" dirty="0" err="1" smtClean="0">
                          <a:solidFill>
                            <a:srgbClr val="007663"/>
                          </a:solidFill>
                          <a:effectLst/>
                        </a:rPr>
                        <a:t>Block</a:t>
                      </a:r>
                      <a:r>
                        <a:rPr lang="pt-PT" sz="1800" b="1" i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.</a:t>
                      </a:r>
                      <a:endParaRPr lang="pt-PT" sz="1800" b="1" i="1" kern="1200" dirty="0" smtClean="0">
                        <a:solidFill>
                          <a:srgbClr val="00766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effectLst/>
                        </a:rPr>
                        <a:t>Transmissão eletrónica de documentos</a:t>
                      </a:r>
                      <a:r>
                        <a:rPr lang="pt-PT" sz="1800" b="1" kern="1200" baseline="0" dirty="0" smtClean="0">
                          <a:effectLst/>
                        </a:rPr>
                        <a:t>.</a:t>
                      </a:r>
                      <a:r>
                        <a:rPr lang="pt-PT" sz="1800" b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 </a:t>
                      </a:r>
                      <a:r>
                        <a:rPr lang="pt-PT" sz="1800" b="1" i="1" kern="1200" baseline="0" dirty="0" err="1" smtClean="0">
                          <a:solidFill>
                            <a:srgbClr val="007663"/>
                          </a:solidFill>
                          <a:effectLst/>
                        </a:rPr>
                        <a:t>Building</a:t>
                      </a:r>
                      <a:r>
                        <a:rPr lang="pt-PT" sz="1800" b="1" i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 </a:t>
                      </a:r>
                      <a:r>
                        <a:rPr lang="pt-PT" sz="1800" b="1" i="1" kern="1200" baseline="0" dirty="0" err="1" smtClean="0">
                          <a:solidFill>
                            <a:srgbClr val="007663"/>
                          </a:solidFill>
                          <a:effectLst/>
                        </a:rPr>
                        <a:t>Block</a:t>
                      </a:r>
                      <a:r>
                        <a:rPr lang="pt-PT" sz="1800" b="1" i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.</a:t>
                      </a:r>
                      <a:endParaRPr lang="pt-PT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smtClean="0">
                          <a:effectLst/>
                        </a:rPr>
                        <a:t>Tradução automática. </a:t>
                      </a:r>
                      <a:r>
                        <a:rPr lang="pt-PT" sz="1800" b="1" i="1" kern="1200" baseline="0" dirty="0" err="1" smtClean="0">
                          <a:solidFill>
                            <a:srgbClr val="007663"/>
                          </a:solidFill>
                          <a:effectLst/>
                        </a:rPr>
                        <a:t>Building</a:t>
                      </a:r>
                      <a:r>
                        <a:rPr lang="pt-PT" sz="1800" b="1" i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 </a:t>
                      </a:r>
                      <a:r>
                        <a:rPr lang="pt-PT" sz="1800" b="1" i="1" kern="1200" baseline="0" dirty="0" err="1" smtClean="0">
                          <a:solidFill>
                            <a:srgbClr val="007663"/>
                          </a:solidFill>
                          <a:effectLst/>
                        </a:rPr>
                        <a:t>Block</a:t>
                      </a:r>
                      <a:r>
                        <a:rPr lang="pt-PT" sz="1800" b="1" i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.</a:t>
                      </a:r>
                      <a:endParaRPr lang="pt-PT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err="1" smtClean="0">
                          <a:effectLst/>
                        </a:rPr>
                        <a:t>Cibersegurança</a:t>
                      </a:r>
                      <a:r>
                        <a:rPr lang="pt-PT" sz="1800" b="1" kern="1200" dirty="0" smtClean="0">
                          <a:effectLst/>
                        </a:rPr>
                        <a:t>. </a:t>
                      </a:r>
                      <a:r>
                        <a:rPr lang="pt-PT" sz="1800" b="1" i="1" kern="1200" baseline="0" dirty="0" err="1" smtClean="0">
                          <a:solidFill>
                            <a:srgbClr val="007663"/>
                          </a:solidFill>
                          <a:effectLst/>
                        </a:rPr>
                        <a:t>Building</a:t>
                      </a:r>
                      <a:r>
                        <a:rPr lang="pt-PT" sz="1800" b="1" i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 </a:t>
                      </a:r>
                      <a:r>
                        <a:rPr lang="pt-PT" sz="1800" b="1" i="1" kern="1200" baseline="0" dirty="0" err="1" smtClean="0">
                          <a:solidFill>
                            <a:srgbClr val="007663"/>
                          </a:solidFill>
                          <a:effectLst/>
                        </a:rPr>
                        <a:t>Block</a:t>
                      </a:r>
                      <a:r>
                        <a:rPr lang="pt-PT" sz="1800" b="1" i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.</a:t>
                      </a:r>
                      <a:endParaRPr lang="pt-PT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114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effectLst/>
                        </a:rPr>
                        <a:t>Faturação eletrónica. </a:t>
                      </a:r>
                      <a:r>
                        <a:rPr lang="pt-PT" sz="1800" b="1" i="1" kern="1200" baseline="0" dirty="0" err="1" smtClean="0">
                          <a:solidFill>
                            <a:srgbClr val="007663"/>
                          </a:solidFill>
                          <a:effectLst/>
                        </a:rPr>
                        <a:t>Building</a:t>
                      </a:r>
                      <a:r>
                        <a:rPr lang="pt-PT" sz="1800" b="1" i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 </a:t>
                      </a:r>
                      <a:r>
                        <a:rPr lang="pt-PT" sz="1800" b="1" i="1" kern="1200" baseline="0" dirty="0" err="1" smtClean="0">
                          <a:solidFill>
                            <a:srgbClr val="007663"/>
                          </a:solidFill>
                          <a:effectLst/>
                        </a:rPr>
                        <a:t>Block</a:t>
                      </a:r>
                      <a:r>
                        <a:rPr lang="pt-PT" sz="1800" b="1" i="1" kern="1200" baseline="0" dirty="0" smtClean="0">
                          <a:solidFill>
                            <a:srgbClr val="007663"/>
                          </a:solidFill>
                          <a:effectLst/>
                        </a:rPr>
                        <a:t>.</a:t>
                      </a:r>
                      <a:endParaRPr lang="pt-PT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effectLst/>
                        </a:rPr>
                        <a:t>Acesso aos recursos digitais do património europeu (</a:t>
                      </a:r>
                      <a:r>
                        <a:rPr lang="pt-PT" sz="1800" kern="1200" dirty="0" err="1" smtClean="0">
                          <a:effectLst/>
                        </a:rPr>
                        <a:t>Europeana</a:t>
                      </a:r>
                      <a:r>
                        <a:rPr lang="pt-PT" sz="1800" kern="1200" dirty="0" smtClean="0">
                          <a:effectLst/>
                        </a:rPr>
                        <a:t>).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effectLst/>
                        </a:rPr>
                        <a:t>Internet mais segura para as crianças.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effectLst/>
                        </a:rPr>
                        <a:t>Serviços de contratação pública eletrónica interoperáveis e transfronteiriços.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effectLst/>
                        </a:rPr>
                        <a:t>Serviços de saúde em linha interoperáveis e transfronteiriços.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effectLst/>
                        </a:rPr>
                        <a:t>Plataforma europeia para a interligação dos registos de sociedades europeus</a:t>
                      </a:r>
                      <a:r>
                        <a:rPr lang="pt-PT" sz="1800" kern="1200" baseline="0" dirty="0" smtClean="0">
                          <a:effectLst/>
                        </a:rPr>
                        <a:t> (BRIS).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effectLst/>
                        </a:rPr>
                        <a:t>Acesso às informações reutilizáveis do sector público.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effectLst/>
                        </a:rPr>
                        <a:t>Procedimentos eletrónicos para a criação e o funcionamento de uma empresa noutro país europeu</a:t>
                      </a:r>
                      <a:r>
                        <a:rPr lang="pt-PT" sz="1800" kern="1200" baseline="0" dirty="0" smtClean="0">
                          <a:effectLst/>
                        </a:rPr>
                        <a:t> (Diretiva Serviços - 2006/123/CE).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effectLst/>
                        </a:rPr>
                        <a:t>Serviços em linha interoperáveis e transfronteiriços (</a:t>
                      </a:r>
                      <a:r>
                        <a:rPr lang="pt-PT" sz="1800" kern="1200" dirty="0" err="1" smtClean="0">
                          <a:effectLst/>
                        </a:rPr>
                        <a:t>eJustice</a:t>
                      </a:r>
                      <a:r>
                        <a:rPr lang="pt-PT" sz="1800" kern="1200" dirty="0" smtClean="0">
                          <a:effectLst/>
                        </a:rPr>
                        <a:t>, ODR, EESSI).</a:t>
                      </a:r>
                      <a:endParaRPr lang="pt-PT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39800"/>
            <a:ext cx="8229600" cy="4992688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Rectangle 5"/>
          <p:cNvSpPr/>
          <p:nvPr/>
        </p:nvSpPr>
        <p:spPr>
          <a:xfrm>
            <a:off x="457200" y="939801"/>
            <a:ext cx="8229600" cy="15113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7663"/>
                </a:solidFill>
              </a:rPr>
              <a:t>Infraestruturas de Serviços </a:t>
            </a:r>
            <a:r>
              <a:rPr lang="pt-PT" b="1" dirty="0" smtClean="0">
                <a:solidFill>
                  <a:srgbClr val="007663"/>
                </a:solidFill>
              </a:rPr>
              <a:t>Digitais</a:t>
            </a:r>
          </a:p>
          <a:p>
            <a:pPr algn="ctr"/>
            <a:r>
              <a:rPr lang="pt-PT" sz="1600" dirty="0">
                <a:solidFill>
                  <a:srgbClr val="007663"/>
                </a:solidFill>
              </a:rPr>
              <a:t>infraestruturas que permitem a prestação de serviços em rede por meios eletrónicos, normalmente através da Internet, viabilizando serviços transeuropeus interoperáveis de interesse comum para os cidadãos, as empresas e/ou as autoridades públicas, sendo compostas por </a:t>
            </a:r>
            <a:r>
              <a:rPr lang="pt-PT" sz="1600" b="1" dirty="0">
                <a:solidFill>
                  <a:srgbClr val="007663"/>
                </a:solidFill>
              </a:rPr>
              <a:t>plataformas de serviços de base </a:t>
            </a:r>
            <a:r>
              <a:rPr lang="pt-PT" sz="1600" dirty="0">
                <a:solidFill>
                  <a:srgbClr val="007663"/>
                </a:solidFill>
              </a:rPr>
              <a:t>e por </a:t>
            </a:r>
            <a:r>
              <a:rPr lang="pt-PT" sz="1600" b="1" dirty="0">
                <a:solidFill>
                  <a:srgbClr val="007663"/>
                </a:solidFill>
              </a:rPr>
              <a:t>serviços </a:t>
            </a:r>
            <a:r>
              <a:rPr lang="pt-PT" sz="1600" b="1" dirty="0" smtClean="0">
                <a:solidFill>
                  <a:srgbClr val="007663"/>
                </a:solidFill>
              </a:rPr>
              <a:t>genéricos</a:t>
            </a:r>
            <a:r>
              <a:rPr lang="pt-PT" sz="1600" dirty="0" smtClean="0">
                <a:solidFill>
                  <a:srgbClr val="007663"/>
                </a:solidFill>
              </a:rPr>
              <a:t>. </a:t>
            </a:r>
            <a:endParaRPr lang="pt-PT" sz="1600" dirty="0">
              <a:solidFill>
                <a:srgbClr val="007663"/>
              </a:solidFill>
            </a:endParaRPr>
          </a:p>
          <a:p>
            <a:pPr algn="ctr"/>
            <a:endParaRPr lang="pt-PT" sz="1600" dirty="0">
              <a:solidFill>
                <a:srgbClr val="00766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380" y="2913381"/>
            <a:ext cx="6667500" cy="14700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7663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rgbClr val="007663"/>
              </a:solidFill>
            </a:endParaRPr>
          </a:p>
          <a:p>
            <a:pPr algn="ctr"/>
            <a:r>
              <a:rPr lang="pt-PT" b="1" dirty="0" smtClean="0">
                <a:solidFill>
                  <a:srgbClr val="007663"/>
                </a:solidFill>
              </a:rPr>
              <a:t>Plataformas de  Serviços de Base</a:t>
            </a:r>
          </a:p>
          <a:p>
            <a:pPr algn="ctr"/>
            <a:r>
              <a:rPr lang="pt-PT" sz="1600" dirty="0" smtClean="0">
                <a:solidFill>
                  <a:srgbClr val="007663"/>
                </a:solidFill>
              </a:rPr>
              <a:t>nós </a:t>
            </a:r>
            <a:r>
              <a:rPr lang="pt-PT" sz="1600" dirty="0">
                <a:solidFill>
                  <a:srgbClr val="007663"/>
                </a:solidFill>
              </a:rPr>
              <a:t>centrais das infraestruturas de serviços digitais, destinados a assegurar a conectividade, o acesso e a interoperabilidade </a:t>
            </a:r>
            <a:r>
              <a:rPr lang="pt-PT" sz="1600" dirty="0" smtClean="0">
                <a:solidFill>
                  <a:srgbClr val="007663"/>
                </a:solidFill>
              </a:rPr>
              <a:t>a nível europeu. A implantação é da responsabilidade da </a:t>
            </a:r>
            <a:r>
              <a:rPr lang="pt-PT" sz="1600" b="1" dirty="0">
                <a:solidFill>
                  <a:srgbClr val="007663"/>
                </a:solidFill>
              </a:rPr>
              <a:t>Comissão </a:t>
            </a:r>
            <a:r>
              <a:rPr lang="pt-PT" sz="1600" b="1" dirty="0" smtClean="0">
                <a:solidFill>
                  <a:srgbClr val="007663"/>
                </a:solidFill>
              </a:rPr>
              <a:t>Europeia.</a:t>
            </a:r>
            <a:endParaRPr lang="pt-PT" sz="1600" b="1" dirty="0">
              <a:solidFill>
                <a:srgbClr val="007663"/>
              </a:solidFill>
            </a:endParaRPr>
          </a:p>
          <a:p>
            <a:pPr algn="ctr"/>
            <a:endParaRPr lang="pt-PT" b="1" dirty="0" smtClean="0">
              <a:solidFill>
                <a:srgbClr val="007663"/>
              </a:solidFill>
            </a:endParaRPr>
          </a:p>
          <a:p>
            <a:pPr algn="ctr"/>
            <a:endParaRPr lang="pt-PT" b="1" dirty="0">
              <a:solidFill>
                <a:srgbClr val="00766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9300" y="4563728"/>
            <a:ext cx="6667500" cy="1584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663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600" b="1" dirty="0" smtClean="0">
              <a:solidFill>
                <a:srgbClr val="007663"/>
              </a:solidFill>
            </a:endParaRPr>
          </a:p>
          <a:p>
            <a:pPr algn="ctr"/>
            <a:endParaRPr lang="pt-PT" sz="1600" b="1" dirty="0">
              <a:solidFill>
                <a:srgbClr val="007663"/>
              </a:solidFill>
            </a:endParaRPr>
          </a:p>
          <a:p>
            <a:pPr algn="ctr"/>
            <a:endParaRPr lang="pt-PT" b="1" dirty="0" smtClean="0">
              <a:solidFill>
                <a:srgbClr val="007663"/>
              </a:solidFill>
            </a:endParaRPr>
          </a:p>
          <a:p>
            <a:pPr algn="ctr"/>
            <a:r>
              <a:rPr lang="pt-PT" b="1" dirty="0" smtClean="0">
                <a:solidFill>
                  <a:srgbClr val="007663"/>
                </a:solidFill>
              </a:rPr>
              <a:t>Serviços Genéricos</a:t>
            </a:r>
          </a:p>
          <a:p>
            <a:pPr algn="ctr"/>
            <a:r>
              <a:rPr lang="pt-PT" sz="1600" dirty="0">
                <a:solidFill>
                  <a:srgbClr val="007663"/>
                </a:solidFill>
              </a:rPr>
              <a:t>S</a:t>
            </a:r>
            <a:r>
              <a:rPr lang="pt-PT" sz="1600" dirty="0" smtClean="0">
                <a:solidFill>
                  <a:srgbClr val="007663"/>
                </a:solidFill>
              </a:rPr>
              <a:t>erviços </a:t>
            </a:r>
            <a:r>
              <a:rPr lang="pt-PT" sz="1600" dirty="0">
                <a:solidFill>
                  <a:srgbClr val="007663"/>
                </a:solidFill>
              </a:rPr>
              <a:t>de interconexão/conversão (</a:t>
            </a:r>
            <a:r>
              <a:rPr lang="pt-PT" sz="1600" dirty="0" err="1">
                <a:solidFill>
                  <a:srgbClr val="007663"/>
                </a:solidFill>
              </a:rPr>
              <a:t>gateway</a:t>
            </a:r>
            <a:r>
              <a:rPr lang="pt-PT" sz="1600" dirty="0">
                <a:solidFill>
                  <a:srgbClr val="007663"/>
                </a:solidFill>
              </a:rPr>
              <a:t>) que ligam uma ou mais infraestruturas </a:t>
            </a:r>
            <a:r>
              <a:rPr lang="pt-PT" sz="1600" dirty="0" smtClean="0">
                <a:solidFill>
                  <a:srgbClr val="007663"/>
                </a:solidFill>
              </a:rPr>
              <a:t>de serviços nacionais </a:t>
            </a:r>
            <a:r>
              <a:rPr lang="pt-PT" sz="1600" dirty="0">
                <a:solidFill>
                  <a:srgbClr val="007663"/>
                </a:solidFill>
              </a:rPr>
              <a:t>a uma ou mais plataformas de serviços de </a:t>
            </a:r>
            <a:r>
              <a:rPr lang="pt-PT" sz="1600" dirty="0" smtClean="0">
                <a:solidFill>
                  <a:srgbClr val="007663"/>
                </a:solidFill>
              </a:rPr>
              <a:t>base europeia</a:t>
            </a:r>
            <a:r>
              <a:rPr lang="pt-PT" sz="1600" dirty="0">
                <a:solidFill>
                  <a:srgbClr val="007663"/>
                </a:solidFill>
              </a:rPr>
              <a:t>. São implantados pelos </a:t>
            </a:r>
            <a:r>
              <a:rPr lang="pt-PT" sz="1600" b="1" dirty="0">
                <a:solidFill>
                  <a:srgbClr val="007663"/>
                </a:solidFill>
              </a:rPr>
              <a:t>Estados-Membros</a:t>
            </a:r>
            <a:r>
              <a:rPr lang="pt-PT" sz="1600" dirty="0">
                <a:solidFill>
                  <a:srgbClr val="007663"/>
                </a:solidFill>
              </a:rPr>
              <a:t> que pretendem ligar-se à plataforma </a:t>
            </a:r>
            <a:r>
              <a:rPr lang="pt-PT" sz="1600" dirty="0" smtClean="0">
                <a:solidFill>
                  <a:srgbClr val="007663"/>
                </a:solidFill>
              </a:rPr>
              <a:t>europeia</a:t>
            </a:r>
            <a:r>
              <a:rPr lang="pt-PT" sz="1600" dirty="0" smtClean="0"/>
              <a:t>.</a:t>
            </a:r>
            <a:endParaRPr lang="pt-PT" sz="1600" dirty="0"/>
          </a:p>
          <a:p>
            <a:pPr algn="ctr"/>
            <a:endParaRPr lang="pt-PT" dirty="0" smtClean="0">
              <a:solidFill>
                <a:srgbClr val="007663"/>
              </a:solidFill>
            </a:endParaRPr>
          </a:p>
          <a:p>
            <a:pPr algn="ctr"/>
            <a:endParaRPr lang="pt-PT" b="1" dirty="0" smtClean="0">
              <a:solidFill>
                <a:srgbClr val="007663"/>
              </a:solidFill>
            </a:endParaRPr>
          </a:p>
          <a:p>
            <a:pPr algn="ctr"/>
            <a:endParaRPr lang="pt-PT" b="1" dirty="0">
              <a:solidFill>
                <a:srgbClr val="007663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57200" y="3507668"/>
            <a:ext cx="978408" cy="484632"/>
          </a:xfrm>
          <a:prstGeom prst="rightArrow">
            <a:avLst/>
          </a:prstGeom>
          <a:solidFill>
            <a:srgbClr val="0076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ight Arrow 15"/>
          <p:cNvSpPr/>
          <p:nvPr/>
        </p:nvSpPr>
        <p:spPr>
          <a:xfrm>
            <a:off x="457200" y="5235812"/>
            <a:ext cx="978408" cy="484632"/>
          </a:xfrm>
          <a:prstGeom prst="rightArrow">
            <a:avLst/>
          </a:prstGeom>
          <a:solidFill>
            <a:srgbClr val="0076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8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/>
              <a:t>Plataformas </a:t>
            </a:r>
            <a:r>
              <a:rPr lang="pt-PT" b="1" dirty="0"/>
              <a:t>de serviços de </a:t>
            </a:r>
            <a:r>
              <a:rPr lang="pt-PT" b="1" dirty="0" smtClean="0"/>
              <a:t>base</a:t>
            </a:r>
            <a:r>
              <a:rPr lang="pt-PT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dirty="0" smtClean="0"/>
              <a:t>Contratos públicos (</a:t>
            </a:r>
            <a:r>
              <a:rPr lang="pt-PT" i="1" dirty="0" err="1"/>
              <a:t>Call</a:t>
            </a:r>
            <a:r>
              <a:rPr lang="pt-PT" i="1" dirty="0"/>
              <a:t> for </a:t>
            </a:r>
            <a:r>
              <a:rPr lang="pt-PT" i="1" dirty="0" err="1" smtClean="0"/>
              <a:t>Tenders</a:t>
            </a:r>
            <a:r>
              <a:rPr lang="pt-PT" dirty="0" smtClean="0"/>
              <a:t>) - à </a:t>
            </a:r>
            <a:r>
              <a:rPr lang="pt-PT" dirty="0"/>
              <a:t>exceção da </a:t>
            </a:r>
            <a:r>
              <a:rPr lang="pt-PT" dirty="0" err="1"/>
              <a:t>Europeana</a:t>
            </a:r>
            <a:r>
              <a:rPr lang="pt-PT" dirty="0"/>
              <a:t>: subvenção a 100</a:t>
            </a:r>
            <a:r>
              <a:rPr lang="pt-PT" dirty="0" smtClean="0"/>
              <a:t>%. Informação adicional no sítio web da </a:t>
            </a:r>
            <a:r>
              <a:rPr lang="pt-PT" dirty="0" smtClean="0">
                <a:hlinkClick r:id="rId3"/>
              </a:rPr>
              <a:t>Comissão Europeia</a:t>
            </a:r>
            <a:r>
              <a:rPr lang="pt-PT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/>
              <a:t>Serviços Genéricos</a:t>
            </a:r>
            <a:endParaRPr lang="pt-PT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dirty="0" smtClean="0"/>
              <a:t>Subvenções (</a:t>
            </a:r>
            <a:r>
              <a:rPr lang="pt-PT" i="1" dirty="0" err="1" smtClean="0"/>
              <a:t>Call</a:t>
            </a:r>
            <a:r>
              <a:rPr lang="pt-PT" i="1" dirty="0" smtClean="0"/>
              <a:t> </a:t>
            </a:r>
            <a:r>
              <a:rPr lang="pt-PT" i="1" dirty="0"/>
              <a:t>for </a:t>
            </a:r>
            <a:r>
              <a:rPr lang="pt-PT" i="1" dirty="0" err="1" smtClean="0"/>
              <a:t>Proposals</a:t>
            </a:r>
            <a:r>
              <a:rPr lang="pt-PT" dirty="0" smtClean="0"/>
              <a:t>) - </a:t>
            </a:r>
            <a:r>
              <a:rPr lang="pt-PT" u="sng" dirty="0" smtClean="0"/>
              <a:t>até</a:t>
            </a:r>
            <a:r>
              <a:rPr lang="pt-PT" dirty="0" smtClean="0"/>
              <a:t> </a:t>
            </a:r>
            <a:r>
              <a:rPr lang="pt-PT" dirty="0"/>
              <a:t>75 % dos custos </a:t>
            </a:r>
            <a:r>
              <a:rPr lang="pt-PT" dirty="0" smtClean="0"/>
              <a:t>elegíveis.</a:t>
            </a:r>
            <a:r>
              <a:rPr lang="pt-PT" dirty="0"/>
              <a:t> </a:t>
            </a:r>
            <a:r>
              <a:rPr lang="pt-PT" dirty="0" smtClean="0"/>
              <a:t>Informação adicional no sítio web da </a:t>
            </a:r>
            <a:r>
              <a:rPr lang="pt-PT" dirty="0" smtClean="0">
                <a:hlinkClick r:id="rId4"/>
              </a:rPr>
              <a:t>INEA </a:t>
            </a:r>
            <a:r>
              <a:rPr lang="pt-PT" dirty="0">
                <a:hlinkClick r:id="rId4"/>
              </a:rPr>
              <a:t>–</a:t>
            </a:r>
            <a:r>
              <a:rPr lang="pt-PT" dirty="0" err="1">
                <a:hlinkClick r:id="rId4"/>
              </a:rPr>
              <a:t>Innovation</a:t>
            </a:r>
            <a:r>
              <a:rPr lang="pt-PT" dirty="0">
                <a:hlinkClick r:id="rId4"/>
              </a:rPr>
              <a:t> </a:t>
            </a:r>
            <a:r>
              <a:rPr lang="pt-PT" dirty="0" err="1">
                <a:hlinkClick r:id="rId4"/>
              </a:rPr>
              <a:t>and</a:t>
            </a:r>
            <a:r>
              <a:rPr lang="pt-PT" dirty="0">
                <a:hlinkClick r:id="rId4"/>
              </a:rPr>
              <a:t> Networks </a:t>
            </a:r>
            <a:r>
              <a:rPr lang="pt-PT" dirty="0" err="1">
                <a:hlinkClick r:id="rId4"/>
              </a:rPr>
              <a:t>Executive</a:t>
            </a:r>
            <a:r>
              <a:rPr lang="pt-PT" dirty="0">
                <a:hlinkClick r:id="rId4"/>
              </a:rPr>
              <a:t> </a:t>
            </a:r>
            <a:r>
              <a:rPr lang="pt-PT" dirty="0" err="1" smtClean="0">
                <a:hlinkClick r:id="rId4"/>
              </a:rPr>
              <a:t>Agency</a:t>
            </a:r>
            <a:r>
              <a:rPr lang="pt-PT" dirty="0">
                <a:hlinkClick r:id="rId4"/>
              </a:rPr>
              <a:t> </a:t>
            </a:r>
            <a:r>
              <a:rPr lang="pt-PT" dirty="0" smtClean="0"/>
              <a:t>(formulários de candidaturas, FAQ, Virtual </a:t>
            </a:r>
            <a:r>
              <a:rPr lang="pt-PT" dirty="0" err="1"/>
              <a:t>I</a:t>
            </a:r>
            <a:r>
              <a:rPr lang="pt-PT" dirty="0" err="1" smtClean="0"/>
              <a:t>nfo</a:t>
            </a:r>
            <a:r>
              <a:rPr lang="pt-PT" dirty="0" smtClean="0"/>
              <a:t> </a:t>
            </a:r>
            <a:r>
              <a:rPr lang="pt-PT" dirty="0" err="1" smtClean="0"/>
              <a:t>Days</a:t>
            </a:r>
            <a:r>
              <a:rPr lang="pt-PT" dirty="0" smtClean="0"/>
              <a:t>,</a:t>
            </a:r>
            <a:r>
              <a:rPr lang="pt-PT" u="sng" dirty="0">
                <a:hlinkClick r:id="rId5"/>
              </a:rPr>
              <a:t> CEF Telecom </a:t>
            </a:r>
            <a:r>
              <a:rPr lang="pt-PT" u="sng" dirty="0" err="1">
                <a:hlinkClick r:id="rId5"/>
              </a:rPr>
              <a:t>Call</a:t>
            </a:r>
            <a:r>
              <a:rPr lang="pt-PT" u="sng" dirty="0">
                <a:hlinkClick r:id="rId5"/>
              </a:rPr>
              <a:t> </a:t>
            </a:r>
            <a:r>
              <a:rPr lang="pt-PT" u="sng" dirty="0" err="1" smtClean="0">
                <a:hlinkClick r:id="rId5"/>
              </a:rPr>
              <a:t>Helpdesk</a:t>
            </a:r>
            <a:r>
              <a:rPr lang="pt-PT" dirty="0" smtClean="0"/>
              <a:t> ). </a:t>
            </a:r>
            <a:endParaRPr lang="pt-PT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/>
              <a:t>Ações Horizontais </a:t>
            </a:r>
            <a:r>
              <a:rPr lang="pt-PT" dirty="0" smtClean="0"/>
              <a:t>(estudos e ações de comunicação</a:t>
            </a:r>
            <a:r>
              <a:rPr lang="pt-PT" dirty="0"/>
              <a:t> </a:t>
            </a:r>
            <a:r>
              <a:rPr lang="pt-PT" dirty="0" smtClean="0"/>
              <a:t>etc.).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PT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401320" y="950912"/>
            <a:ext cx="8310880" cy="638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6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7663"/>
                </a:solidFill>
              </a:rPr>
              <a:t>CEF Telecom – Formas de financiamento</a:t>
            </a:r>
            <a:endParaRPr lang="pt-PT" b="1" dirty="0">
              <a:solidFill>
                <a:srgbClr val="007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320" y="950912"/>
            <a:ext cx="8310880" cy="638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6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7663"/>
                </a:solidFill>
              </a:rPr>
              <a:t>CEF Telecom – Condições de participação</a:t>
            </a:r>
            <a:endParaRPr lang="pt-PT" b="1" dirty="0">
              <a:solidFill>
                <a:srgbClr val="00766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1822450"/>
            <a:ext cx="820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smtClean="0"/>
              <a:t>As </a:t>
            </a:r>
            <a:r>
              <a:rPr lang="pt-PT" dirty="0"/>
              <a:t>propostas podem ser apresentadas por um ou mais Estados-Membros </a:t>
            </a:r>
            <a:r>
              <a:rPr lang="pt-PT" b="1" dirty="0"/>
              <a:t>ou, com o acordo do Estado-Membro interessado</a:t>
            </a:r>
            <a:r>
              <a:rPr lang="pt-PT" dirty="0"/>
              <a:t>, por organizações internacionais, empresas comuns ou empresas ou entidades públicas ou privadas estabelecidas em </a:t>
            </a:r>
            <a:r>
              <a:rPr lang="pt-PT" dirty="0" smtClean="0"/>
              <a:t>Estados-Membros</a:t>
            </a:r>
            <a:r>
              <a:rPr lang="pt-PT" dirty="0"/>
              <a:t> </a:t>
            </a:r>
            <a:r>
              <a:rPr lang="pt-PT" dirty="0" smtClean="0"/>
              <a:t>(Artigo 9.º Regulamento nº. 1316/2013).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smtClean="0"/>
              <a:t>Pontos </a:t>
            </a:r>
            <a:r>
              <a:rPr lang="pt-PT" dirty="0"/>
              <a:t>de </a:t>
            </a:r>
            <a:r>
              <a:rPr lang="pt-PT" dirty="0" smtClean="0"/>
              <a:t>Contacto nos Estados-Membros para obter o autorização das candidaturas. </a:t>
            </a:r>
            <a:r>
              <a:rPr lang="pt-PT" b="1" dirty="0" smtClean="0"/>
              <a:t>Em Portugal</a:t>
            </a:r>
            <a:r>
              <a:rPr lang="pt-PT" dirty="0" smtClean="0"/>
              <a:t>: FCT, AMA (projetos </a:t>
            </a:r>
            <a:r>
              <a:rPr lang="pt-PT" dirty="0" err="1" smtClean="0"/>
              <a:t>eGov</a:t>
            </a:r>
            <a:r>
              <a:rPr lang="pt-PT" dirty="0" smtClean="0"/>
              <a:t>) e Direção Geral das Atividades Económicas (banda larga). Informação atualizada: sítio web da </a:t>
            </a:r>
            <a:r>
              <a:rPr lang="pt-PT" dirty="0" smtClean="0">
                <a:hlinkClick r:id="rId3"/>
              </a:rPr>
              <a:t>INEA.</a:t>
            </a: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25735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320" y="950912"/>
            <a:ext cx="8310880" cy="638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6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007663"/>
                </a:solidFill>
              </a:rPr>
              <a:t>CEF Telecom – Condições de participação</a:t>
            </a:r>
            <a:endParaRPr lang="pt-PT" b="1" dirty="0">
              <a:solidFill>
                <a:srgbClr val="00766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1822450"/>
            <a:ext cx="82042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Anúncio das </a:t>
            </a:r>
            <a:r>
              <a:rPr lang="pt-PT" i="1" dirty="0" err="1" smtClean="0"/>
              <a:t>Calls</a:t>
            </a:r>
            <a:r>
              <a:rPr lang="pt-PT" i="1" dirty="0" smtClean="0"/>
              <a:t> for </a:t>
            </a:r>
            <a:r>
              <a:rPr lang="pt-PT" i="1" dirty="0" err="1" smtClean="0"/>
              <a:t>Proposals</a:t>
            </a:r>
            <a:r>
              <a:rPr lang="pt-PT" dirty="0"/>
              <a:t>.</a:t>
            </a:r>
            <a:endParaRPr lang="pt-PT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Programas de Trabalho anuais CEF Telecom.</a:t>
            </a:r>
            <a:endParaRPr lang="pt-PT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Regulamento </a:t>
            </a:r>
            <a:r>
              <a:rPr lang="pt-PT" dirty="0"/>
              <a:t>geral </a:t>
            </a:r>
            <a:r>
              <a:rPr lang="pt-PT" dirty="0" smtClean="0"/>
              <a:t>CEF </a:t>
            </a:r>
            <a:r>
              <a:rPr lang="pt-PT" dirty="0"/>
              <a:t>que determina as condições, métodos e procedimentos para a concessão do apoio financeiro para os 3 sectores</a:t>
            </a:r>
            <a:r>
              <a:rPr lang="pt-PT" dirty="0" smtClean="0"/>
              <a:t>.</a:t>
            </a:r>
            <a:r>
              <a:rPr lang="pt-PT" dirty="0"/>
              <a:t> Regulamento (U.E) n.º </a:t>
            </a:r>
            <a:r>
              <a:rPr lang="pt-PT" dirty="0" smtClean="0"/>
              <a:t>1316/2013. </a:t>
            </a:r>
            <a:endParaRPr lang="pt-PT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Regulamento </a:t>
            </a:r>
            <a:r>
              <a:rPr lang="pt-PT" dirty="0"/>
              <a:t>Orientações CEF </a:t>
            </a:r>
            <a:r>
              <a:rPr lang="pt-PT" dirty="0" smtClean="0"/>
              <a:t>Telecom </a:t>
            </a:r>
            <a:r>
              <a:rPr lang="pt-PT" dirty="0"/>
              <a:t>que determina os objetivos, prioridades dos projetos de interesse comum no sector das telecomunicações/TIC, identifica as áreas dos projetos e os critérios de elegibilidade</a:t>
            </a:r>
            <a:r>
              <a:rPr lang="pt-PT" dirty="0" smtClean="0"/>
              <a:t>.</a:t>
            </a:r>
            <a:r>
              <a:rPr lang="pt-PT" dirty="0"/>
              <a:t> Regulamento (U.E) n.º </a:t>
            </a:r>
            <a:r>
              <a:rPr lang="pt-PT" dirty="0" smtClean="0"/>
              <a:t>283/2014. </a:t>
            </a:r>
            <a:endParaRPr lang="pt-P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39413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_Symposium20160518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buClr>
            <a:srgbClr val="007663"/>
          </a:buClr>
          <a:buFont typeface="Arial"/>
          <a:buChar char="•"/>
          <a:defRPr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SK_Symposium20160518_v2</Template>
  <TotalTime>1104</TotalTime>
  <Words>1060</Words>
  <Application>Microsoft Office PowerPoint</Application>
  <PresentationFormat>On-screen Show (4:3)</PresentationFormat>
  <Paragraphs>129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SK_Symposium20160518_v2</vt:lpstr>
      <vt:lpstr>Programa CEF Telecom  Breve Enquadramento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CEF Telecom – Papel da FCT</vt:lpstr>
      <vt:lpstr>Contactos  Charlotte Simões charlotte.simoes@fct.pt  Elisabete Pires  elisabete.pires@fct.pt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FCT</dc:title>
  <dc:creator>Pedro Matos</dc:creator>
  <cp:lastModifiedBy>PT</cp:lastModifiedBy>
  <cp:revision>102</cp:revision>
  <cp:lastPrinted>2016-05-18T14:37:37Z</cp:lastPrinted>
  <dcterms:created xsi:type="dcterms:W3CDTF">2016-05-06T12:48:20Z</dcterms:created>
  <dcterms:modified xsi:type="dcterms:W3CDTF">2016-05-18T14:56:11Z</dcterms:modified>
</cp:coreProperties>
</file>